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76" r:id="rId5"/>
    <p:sldId id="257" r:id="rId6"/>
    <p:sldId id="258" r:id="rId7"/>
    <p:sldId id="259" r:id="rId8"/>
    <p:sldId id="260" r:id="rId9"/>
    <p:sldId id="261" r:id="rId10"/>
    <p:sldId id="262" r:id="rId11"/>
    <p:sldId id="272" r:id="rId12"/>
    <p:sldId id="273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41922-168A-42A4-B7B0-E16735B3B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FBB48-4277-44E7-8C2E-14E00B676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7A180-7BCD-43D7-9527-49BADA5A3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36FDB-D375-4D34-AB1E-B8166007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CEE0A-9462-44A2-8463-6020BE73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6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AFDF-E070-4B7A-9065-39EA427C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E5727-0742-4AD1-A4E8-063BB071B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076A2-4309-4BDC-9FC0-21D171BEE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DA144-C176-413C-A06D-0B7B32BC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FE9C0-2FAF-4990-A37F-5415DBEB3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C6C6-6567-4AF9-AC28-F2A37E50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CE124-DFF0-4B3D-B02C-4845A2F4D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428E0-2F73-4C98-B210-8B8927A5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86982-7AF8-4357-8298-D81486C16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8B393-1923-404C-A365-15A510BD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59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8C71-3ED0-468F-B84E-17A9D4EE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416A6-5D2E-46C7-852F-BC6362EC5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6B71B-3E87-4985-8C65-1CC49F55D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01333-2899-4801-89B8-2CEF5AFA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BDF5D-37B6-472C-943F-070E7FEF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CC10F-645C-4A61-8625-293DC4A06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1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B88B1-6DC5-4499-9EAD-C93624CA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A826F-53A6-48D8-A39D-A3EF023A6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7C3ED-FFC3-4B2D-9D95-3404EFCB3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EA49A-B146-4451-8F97-FD20B4D4B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62056-7473-4AFE-819D-65B8E5E22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8A0AF6-0327-4E16-B4B3-78BD0DDF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FC9B32-1B86-4C13-8FF3-450AB34DC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DA6A0-17D8-4F0B-B45C-F9FF978B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2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864E5-0AA4-4758-B77D-F1C885C28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23A2C-C0B2-460D-836C-DBC4716C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B05F0-0C00-4ADD-8544-3AC2ECD2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92A7F-16CE-41CE-90D8-842CD036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94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70908B-1A59-4CFE-88F2-D0E8D2E6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BA65C5-9E7E-4327-A99F-BDF8A6B7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52AA9-82E1-4846-AD64-BC725CFC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7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9E19-84CE-46BF-8FF3-5CD03955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1E36A-2CDC-422B-B068-5EF6ECB65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87494-1280-4D3D-B63F-9FCF13409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87A14-B7FA-4CD2-AA24-DD38496E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5B223-60A3-4980-BD0F-A90B8665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A7D1C-F1BB-4694-92E2-44A69B2F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9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D0FCD-D300-4A59-9B91-32DAA1C4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F61F23-A0C7-42D7-B186-5BAB3DB09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F1678-2E96-4568-BCA0-4281CFA0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FE223-6CA4-4D67-9797-8B216EE8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C5915-3A83-498D-B139-0F3494583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96BC-5A6A-4FB5-8644-01220934C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58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B9C1-C444-4C87-ADD7-EA3466C5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7ACDB8-B874-4C27-A440-4BD120042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3BC6C-DAFD-4AA2-8A82-FD4BC60B8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1941D-5020-4DC8-A155-F89741C4C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D2AFE-ACA5-4F96-A533-B45B86A27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6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3C55D4-F648-42CF-B4CC-E5FFD25EE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ED29A3-6B63-4AD0-99DA-DD80CA3E4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64F4A-59EB-41A9-931A-958527E5C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7CFCD-41B2-406B-8478-CA6E75F7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CA58C-0EDF-43BC-ABDC-3176264B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13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B22075-3C00-4810-998B-6C0180FD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07459-9500-4F11-86EB-5346D25B4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21AD-49CC-4459-B51A-7B76974E0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7E57-ACDE-4D13-AC6B-E05D9F79D3B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06641-0B4C-4D1A-B6CC-2C7A22BB0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2E633-ACE8-4A1F-B165-6DD14EF75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5C8B-E1D1-4B2D-A041-76E4171C4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winggreenteam@gmail.com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D6788F9-7B56-46AB-83D3-1AC6FCF3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31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A920C19-C83A-442E-8FA2-3AD22A7B9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A2D0F1A-AB51-4060-8697-377346B3B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374" y="4260158"/>
            <a:ext cx="5946202" cy="799032"/>
          </a:xfrm>
        </p:spPr>
        <p:txBody>
          <a:bodyPr anchor="b">
            <a:normAutofit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</a:rPr>
              <a:t>At the Ewing Senior and Community Center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D8418-143D-466E-9566-BE97CE28E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996" y="5059192"/>
            <a:ext cx="6442623" cy="1155034"/>
          </a:xfrm>
        </p:spPr>
        <p:txBody>
          <a:bodyPr anchor="t">
            <a:normAutofit/>
          </a:bodyPr>
          <a:lstStyle/>
          <a:p>
            <a:pPr algn="l"/>
            <a:r>
              <a:rPr lang="en-US" sz="3700">
                <a:solidFill>
                  <a:srgbClr val="000000"/>
                </a:solidFill>
              </a:rPr>
              <a:t>2019 Pollinator Garden Project</a:t>
            </a:r>
          </a:p>
        </p:txBody>
      </p:sp>
      <p:sp>
        <p:nvSpPr>
          <p:cNvPr id="33" name="Freeform 72">
            <a:extLst>
              <a:ext uri="{FF2B5EF4-FFF2-40B4-BE49-F238E27FC236}">
                <a16:creationId xmlns:a16="http://schemas.microsoft.com/office/drawing/2014/main" id="{41A04820-C326-4300-90B5-5BD134F54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131115" cy="3406036"/>
          </a:xfrm>
          <a:custGeom>
            <a:avLst/>
            <a:gdLst>
              <a:gd name="connsiteX0" fmla="*/ 0 w 3131115"/>
              <a:gd name="connsiteY0" fmla="*/ 0 h 3406036"/>
              <a:gd name="connsiteX1" fmla="*/ 2726532 w 3131115"/>
              <a:gd name="connsiteY1" fmla="*/ 0 h 3406036"/>
              <a:gd name="connsiteX2" fmla="*/ 2763423 w 3131115"/>
              <a:gd name="connsiteY2" fmla="*/ 49334 h 3406036"/>
              <a:gd name="connsiteX3" fmla="*/ 3131115 w 3131115"/>
              <a:gd name="connsiteY3" fmla="*/ 1253075 h 3406036"/>
              <a:gd name="connsiteX4" fmla="*/ 978154 w 3131115"/>
              <a:gd name="connsiteY4" fmla="*/ 3406036 h 3406036"/>
              <a:gd name="connsiteX5" fmla="*/ 140125 w 3131115"/>
              <a:gd name="connsiteY5" fmla="*/ 3236846 h 3406036"/>
              <a:gd name="connsiteX6" fmla="*/ 0 w 3131115"/>
              <a:gd name="connsiteY6" fmla="*/ 3169345 h 340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1115" h="3406036">
                <a:moveTo>
                  <a:pt x="0" y="0"/>
                </a:moveTo>
                <a:lnTo>
                  <a:pt x="2726532" y="0"/>
                </a:lnTo>
                <a:lnTo>
                  <a:pt x="2763423" y="49334"/>
                </a:lnTo>
                <a:cubicBezTo>
                  <a:pt x="2995565" y="392949"/>
                  <a:pt x="3131115" y="807182"/>
                  <a:pt x="3131115" y="1253075"/>
                </a:cubicBezTo>
                <a:cubicBezTo>
                  <a:pt x="3131115" y="2442123"/>
                  <a:pt x="2167202" y="3406036"/>
                  <a:pt x="978154" y="3406036"/>
                </a:cubicBezTo>
                <a:cubicBezTo>
                  <a:pt x="680892" y="3406036"/>
                  <a:pt x="397701" y="3345792"/>
                  <a:pt x="140125" y="3236846"/>
                </a:cubicBezTo>
                <a:lnTo>
                  <a:pt x="0" y="3169345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Picture 12" descr="A close up of a flower&#10;&#10;Description automatically generated">
            <a:extLst>
              <a:ext uri="{FF2B5EF4-FFF2-40B4-BE49-F238E27FC236}">
                <a16:creationId xmlns:a16="http://schemas.microsoft.com/office/drawing/2014/main" id="{C460DCC8-DF8F-49A2-8609-BB389DCB85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4" r="12263" b="1"/>
          <a:stretch/>
        </p:blipFill>
        <p:spPr>
          <a:xfrm>
            <a:off x="20" y="2"/>
            <a:ext cx="3001858" cy="3285009"/>
          </a:xfrm>
          <a:custGeom>
            <a:avLst/>
            <a:gdLst>
              <a:gd name="connsiteX0" fmla="*/ 0 w 3001878"/>
              <a:gd name="connsiteY0" fmla="*/ 0 h 3285009"/>
              <a:gd name="connsiteX1" fmla="*/ 2567363 w 3001878"/>
              <a:gd name="connsiteY1" fmla="*/ 0 h 3285009"/>
              <a:gd name="connsiteX2" fmla="*/ 2654855 w 3001878"/>
              <a:gd name="connsiteY2" fmla="*/ 117001 h 3285009"/>
              <a:gd name="connsiteX3" fmla="*/ 3001878 w 3001878"/>
              <a:gd name="connsiteY3" fmla="*/ 1253075 h 3285009"/>
              <a:gd name="connsiteX4" fmla="*/ 969943 w 3001878"/>
              <a:gd name="connsiteY4" fmla="*/ 3285009 h 3285009"/>
              <a:gd name="connsiteX5" fmla="*/ 1403 w 3001878"/>
              <a:gd name="connsiteY5" fmla="*/ 3039766 h 3285009"/>
              <a:gd name="connsiteX6" fmla="*/ 0 w 3001878"/>
              <a:gd name="connsiteY6" fmla="*/ 3038914 h 328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1878" h="3285009">
                <a:moveTo>
                  <a:pt x="0" y="0"/>
                </a:moveTo>
                <a:lnTo>
                  <a:pt x="2567363" y="0"/>
                </a:lnTo>
                <a:lnTo>
                  <a:pt x="2654855" y="117001"/>
                </a:lnTo>
                <a:cubicBezTo>
                  <a:pt x="2873947" y="441300"/>
                  <a:pt x="3001878" y="832248"/>
                  <a:pt x="3001878" y="1253075"/>
                </a:cubicBezTo>
                <a:cubicBezTo>
                  <a:pt x="3001878" y="2375281"/>
                  <a:pt x="2092150" y="3285009"/>
                  <a:pt x="969943" y="3285009"/>
                </a:cubicBezTo>
                <a:cubicBezTo>
                  <a:pt x="619254" y="3285009"/>
                  <a:pt x="289314" y="3196169"/>
                  <a:pt x="1403" y="3039766"/>
                </a:cubicBezTo>
                <a:lnTo>
                  <a:pt x="0" y="3038914"/>
                </a:lnTo>
                <a:close/>
              </a:path>
            </a:pathLst>
          </a:custGeom>
          <a:effectLst>
            <a:softEdge rad="0"/>
          </a:effectLst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0DEFC014-FFA5-4205-8F77-FA7CD095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6355" y="460823"/>
            <a:ext cx="3245896" cy="3245896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05458-812E-4D49-AF87-B1313C5F0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>
          <a:xfrm>
            <a:off x="3871319" y="590131"/>
            <a:ext cx="2987276" cy="2987276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7" name="Freeform 68">
            <a:extLst>
              <a:ext uri="{FF2B5EF4-FFF2-40B4-BE49-F238E27FC236}">
                <a16:creationId xmlns:a16="http://schemas.microsoft.com/office/drawing/2014/main" id="{4420FB57-1484-4DE9-B68A-2F3C9738C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12910" y="2"/>
            <a:ext cx="3614334" cy="2178813"/>
          </a:xfrm>
          <a:custGeom>
            <a:avLst/>
            <a:gdLst>
              <a:gd name="connsiteX0" fmla="*/ 38628 w 3614334"/>
              <a:gd name="connsiteY0" fmla="*/ 0 h 2178813"/>
              <a:gd name="connsiteX1" fmla="*/ 3575706 w 3614334"/>
              <a:gd name="connsiteY1" fmla="*/ 0 h 2178813"/>
              <a:gd name="connsiteX2" fmla="*/ 3577619 w 3614334"/>
              <a:gd name="connsiteY2" fmla="*/ 7439 h 2178813"/>
              <a:gd name="connsiteX3" fmla="*/ 3614334 w 3614334"/>
              <a:gd name="connsiteY3" fmla="*/ 371646 h 2178813"/>
              <a:gd name="connsiteX4" fmla="*/ 1807167 w 3614334"/>
              <a:gd name="connsiteY4" fmla="*/ 2178813 h 2178813"/>
              <a:gd name="connsiteX5" fmla="*/ 0 w 3614334"/>
              <a:gd name="connsiteY5" fmla="*/ 371646 h 2178813"/>
              <a:gd name="connsiteX6" fmla="*/ 36715 w 3614334"/>
              <a:gd name="connsiteY6" fmla="*/ 7439 h 21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4334" h="2178813">
                <a:moveTo>
                  <a:pt x="38628" y="0"/>
                </a:moveTo>
                <a:lnTo>
                  <a:pt x="3575706" y="0"/>
                </a:lnTo>
                <a:lnTo>
                  <a:pt x="3577619" y="7439"/>
                </a:lnTo>
                <a:cubicBezTo>
                  <a:pt x="3601692" y="125081"/>
                  <a:pt x="3614334" y="246887"/>
                  <a:pt x="3614334" y="371646"/>
                </a:cubicBezTo>
                <a:cubicBezTo>
                  <a:pt x="3614334" y="1369717"/>
                  <a:pt x="2805238" y="2178813"/>
                  <a:pt x="1807167" y="2178813"/>
                </a:cubicBezTo>
                <a:cubicBezTo>
                  <a:pt x="809096" y="2178813"/>
                  <a:pt x="0" y="1369717"/>
                  <a:pt x="0" y="371646"/>
                </a:cubicBezTo>
                <a:cubicBezTo>
                  <a:pt x="0" y="246887"/>
                  <a:pt x="12642" y="125081"/>
                  <a:pt x="36715" y="7439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00537D-0A5E-4E5C-852F-FA044AA2C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0" r="-3" b="826"/>
          <a:stretch/>
        </p:blipFill>
        <p:spPr>
          <a:xfrm>
            <a:off x="7247620" y="4"/>
            <a:ext cx="3344914" cy="2044103"/>
          </a:xfrm>
          <a:custGeom>
            <a:avLst/>
            <a:gdLst>
              <a:gd name="connsiteX0" fmla="*/ 42872 w 3344914"/>
              <a:gd name="connsiteY0" fmla="*/ 0 h 2044103"/>
              <a:gd name="connsiteX1" fmla="*/ 3302042 w 3344914"/>
              <a:gd name="connsiteY1" fmla="*/ 0 h 2044103"/>
              <a:gd name="connsiteX2" fmla="*/ 3310936 w 3344914"/>
              <a:gd name="connsiteY2" fmla="*/ 34588 h 2044103"/>
              <a:gd name="connsiteX3" fmla="*/ 3344914 w 3344914"/>
              <a:gd name="connsiteY3" fmla="*/ 371646 h 2044103"/>
              <a:gd name="connsiteX4" fmla="*/ 1672457 w 3344914"/>
              <a:gd name="connsiteY4" fmla="*/ 2044103 h 2044103"/>
              <a:gd name="connsiteX5" fmla="*/ 0 w 3344914"/>
              <a:gd name="connsiteY5" fmla="*/ 371646 h 2044103"/>
              <a:gd name="connsiteX6" fmla="*/ 33979 w 3344914"/>
              <a:gd name="connsiteY6" fmla="*/ 34588 h 204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914" h="2044103">
                <a:moveTo>
                  <a:pt x="42872" y="0"/>
                </a:moveTo>
                <a:lnTo>
                  <a:pt x="3302042" y="0"/>
                </a:lnTo>
                <a:lnTo>
                  <a:pt x="3310936" y="34588"/>
                </a:lnTo>
                <a:cubicBezTo>
                  <a:pt x="3333214" y="143461"/>
                  <a:pt x="3344914" y="256187"/>
                  <a:pt x="3344914" y="371646"/>
                </a:cubicBezTo>
                <a:cubicBezTo>
                  <a:pt x="3344914" y="1295319"/>
                  <a:pt x="2596130" y="2044103"/>
                  <a:pt x="1672457" y="2044103"/>
                </a:cubicBezTo>
                <a:cubicBezTo>
                  <a:pt x="748785" y="2044103"/>
                  <a:pt x="0" y="1295319"/>
                  <a:pt x="0" y="371646"/>
                </a:cubicBezTo>
                <a:cubicBezTo>
                  <a:pt x="0" y="256187"/>
                  <a:pt x="11700" y="143461"/>
                  <a:pt x="33979" y="34588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9" name="Freeform 64">
            <a:extLst>
              <a:ext uri="{FF2B5EF4-FFF2-40B4-BE49-F238E27FC236}">
                <a16:creationId xmlns:a16="http://schemas.microsoft.com/office/drawing/2014/main" id="{9641EB8E-6586-4EF4-9AAB-4199379B9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4008" y="2433009"/>
            <a:ext cx="3807993" cy="4434467"/>
          </a:xfrm>
          <a:custGeom>
            <a:avLst/>
            <a:gdLst>
              <a:gd name="connsiteX0" fmla="*/ 2890837 w 3807993"/>
              <a:gd name="connsiteY0" fmla="*/ 0 h 4434467"/>
              <a:gd name="connsiteX1" fmla="*/ 3750483 w 3807993"/>
              <a:gd name="connsiteY1" fmla="*/ 129967 h 4434467"/>
              <a:gd name="connsiteX2" fmla="*/ 3807993 w 3807993"/>
              <a:gd name="connsiteY2" fmla="*/ 151015 h 4434467"/>
              <a:gd name="connsiteX3" fmla="*/ 3807993 w 3807993"/>
              <a:gd name="connsiteY3" fmla="*/ 4434467 h 4434467"/>
              <a:gd name="connsiteX4" fmla="*/ 449566 w 3807993"/>
              <a:gd name="connsiteY4" fmla="*/ 4434467 h 4434467"/>
              <a:gd name="connsiteX5" fmla="*/ 348908 w 3807993"/>
              <a:gd name="connsiteY5" fmla="*/ 4268781 h 4434467"/>
              <a:gd name="connsiteX6" fmla="*/ 0 w 3807993"/>
              <a:gd name="connsiteY6" fmla="*/ 2890836 h 4434467"/>
              <a:gd name="connsiteX7" fmla="*/ 2890837 w 3807993"/>
              <a:gd name="connsiteY7" fmla="*/ 0 h 443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7993" h="4434467">
                <a:moveTo>
                  <a:pt x="2890837" y="0"/>
                </a:moveTo>
                <a:cubicBezTo>
                  <a:pt x="3190193" y="0"/>
                  <a:pt x="3478921" y="45502"/>
                  <a:pt x="3750483" y="129967"/>
                </a:cubicBezTo>
                <a:lnTo>
                  <a:pt x="3807993" y="151015"/>
                </a:lnTo>
                <a:lnTo>
                  <a:pt x="3807993" y="4434467"/>
                </a:lnTo>
                <a:lnTo>
                  <a:pt x="449566" y="4434467"/>
                </a:lnTo>
                <a:lnTo>
                  <a:pt x="348908" y="4268781"/>
                </a:lnTo>
                <a:cubicBezTo>
                  <a:pt x="126394" y="3859169"/>
                  <a:pt x="0" y="3389763"/>
                  <a:pt x="0" y="2890836"/>
                </a:cubicBezTo>
                <a:cubicBezTo>
                  <a:pt x="0" y="1294271"/>
                  <a:pt x="1294272" y="0"/>
                  <a:pt x="289083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0CB382-0054-47F1-8A0C-D2D6A14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7" r="28726" b="-2"/>
          <a:stretch/>
        </p:blipFill>
        <p:spPr>
          <a:xfrm>
            <a:off x="8555386" y="2604387"/>
            <a:ext cx="3636614" cy="4263089"/>
          </a:xfrm>
          <a:custGeom>
            <a:avLst/>
            <a:gdLst>
              <a:gd name="connsiteX0" fmla="*/ 2719458 w 3636614"/>
              <a:gd name="connsiteY0" fmla="*/ 0 h 4263089"/>
              <a:gd name="connsiteX1" fmla="*/ 3528142 w 3636614"/>
              <a:gd name="connsiteY1" fmla="*/ 122262 h 4263089"/>
              <a:gd name="connsiteX2" fmla="*/ 3636614 w 3636614"/>
              <a:gd name="connsiteY2" fmla="*/ 161963 h 4263089"/>
              <a:gd name="connsiteX3" fmla="*/ 3636614 w 3636614"/>
              <a:gd name="connsiteY3" fmla="*/ 4263089 h 4263089"/>
              <a:gd name="connsiteX4" fmla="*/ 481756 w 3636614"/>
              <a:gd name="connsiteY4" fmla="*/ 4263089 h 4263089"/>
              <a:gd name="connsiteX5" fmla="*/ 464441 w 3636614"/>
              <a:gd name="connsiteY5" fmla="*/ 4239933 h 4263089"/>
              <a:gd name="connsiteX6" fmla="*/ 0 w 3636614"/>
              <a:gd name="connsiteY6" fmla="*/ 2719458 h 4263089"/>
              <a:gd name="connsiteX7" fmla="*/ 2719458 w 3636614"/>
              <a:gd name="connsiteY7" fmla="*/ 0 h 426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6614" h="4263089">
                <a:moveTo>
                  <a:pt x="2719458" y="0"/>
                </a:moveTo>
                <a:cubicBezTo>
                  <a:pt x="3001067" y="0"/>
                  <a:pt x="3272679" y="42805"/>
                  <a:pt x="3528142" y="122262"/>
                </a:cubicBezTo>
                <a:lnTo>
                  <a:pt x="3636614" y="161963"/>
                </a:lnTo>
                <a:lnTo>
                  <a:pt x="3636614" y="4263089"/>
                </a:lnTo>
                <a:lnTo>
                  <a:pt x="481756" y="4263089"/>
                </a:lnTo>
                <a:lnTo>
                  <a:pt x="464441" y="4239933"/>
                </a:lnTo>
                <a:cubicBezTo>
                  <a:pt x="171217" y="3805905"/>
                  <a:pt x="0" y="3282677"/>
                  <a:pt x="0" y="2719458"/>
                </a:cubicBezTo>
                <a:cubicBezTo>
                  <a:pt x="0" y="1217543"/>
                  <a:pt x="1217543" y="0"/>
                  <a:pt x="2719458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61664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F02E-53E0-4C81-AB2A-3A067C08F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About This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0A2E6-7DB0-449E-8438-2F405759F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Funding</a:t>
            </a:r>
          </a:p>
          <a:p>
            <a:pPr lvl="1"/>
            <a:r>
              <a:rPr lang="en-US" sz="1800" dirty="0"/>
              <a:t>Funded by a grant from ANJEC</a:t>
            </a:r>
          </a:p>
          <a:p>
            <a:pPr lvl="1"/>
            <a:r>
              <a:rPr lang="en-US" sz="1800" dirty="0"/>
              <a:t>$1500</a:t>
            </a:r>
          </a:p>
          <a:p>
            <a:pPr lvl="1"/>
            <a:r>
              <a:rPr lang="en-US" sz="1800" dirty="0"/>
              <a:t>1st Phase  - this fall – </a:t>
            </a:r>
          </a:p>
          <a:p>
            <a:pPr lvl="1"/>
            <a:r>
              <a:rPr lang="en-US" sz="1800" dirty="0"/>
              <a:t>Final phase in the spring</a:t>
            </a:r>
          </a:p>
          <a:p>
            <a:r>
              <a:rPr lang="en-US" sz="1800" dirty="0"/>
              <a:t>Plant Choices</a:t>
            </a:r>
          </a:p>
          <a:p>
            <a:pPr lvl="1"/>
            <a:r>
              <a:rPr lang="en-US" sz="1800" dirty="0"/>
              <a:t>Wildlife value following…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Picture 3" descr="A colorful flower garden&#10;&#10;Description automatically generated">
            <a:extLst>
              <a:ext uri="{FF2B5EF4-FFF2-40B4-BE49-F238E27FC236}">
                <a16:creationId xmlns:a16="http://schemas.microsoft.com/office/drawing/2014/main" id="{18899AB1-00A0-4094-81EB-C4C5B59CD6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 r="-2" b="-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7009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3A4CB9-50FD-4E3C-B627-1C88A489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Why bother?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29006E0-567C-4FB8-9FE0-4B79D1741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Extinction Crisis – the Sixth Extinction</a:t>
            </a:r>
          </a:p>
          <a:p>
            <a:r>
              <a:rPr lang="en-US" sz="2400" dirty="0">
                <a:solidFill>
                  <a:srgbClr val="000000"/>
                </a:solidFill>
              </a:rPr>
              <a:t>for plants and animals alike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Accelerating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Causes: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Invasive species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Loss of habitat due to overdevelopment and farming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Pollution  and use of chemicals in the landscape – herbicides, pesticides…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Changes due to global warming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Overexploitation of resources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11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9D900C8-33F5-46E7-8E13-8E150386F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96" y="0"/>
            <a:ext cx="9785944" cy="72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1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1B98-6B3F-469B-9996-2D31EE461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Lindera Benzoin - Spicebush</a:t>
            </a:r>
          </a:p>
        </p:txBody>
      </p:sp>
      <p:sp>
        <p:nvSpPr>
          <p:cNvPr id="1036" name="Content Placeholder 1033">
            <a:extLst>
              <a:ext uri="{FF2B5EF4-FFF2-40B4-BE49-F238E27FC236}">
                <a16:creationId xmlns:a16="http://schemas.microsoft.com/office/drawing/2014/main" id="{D54D8EC4-7424-4D61-9677-AD83C38E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r>
              <a:rPr lang="en-US" sz="1800" dirty="0"/>
              <a:t>Great plant for birds and butterflies  </a:t>
            </a:r>
          </a:p>
          <a:p>
            <a:r>
              <a:rPr lang="en-US" sz="1800" dirty="0"/>
              <a:t>Host plant for the larva (caterpillar) of the spicebush swallowtail butterfly</a:t>
            </a:r>
          </a:p>
          <a:p>
            <a:r>
              <a:rPr lang="en-US" dirty="0"/>
              <a:t> </a:t>
            </a:r>
            <a:r>
              <a:rPr lang="en-US" sz="1800" dirty="0"/>
              <a:t>Its fruits are eaten by songbirds, especially during fall migration.</a:t>
            </a:r>
          </a:p>
          <a:p>
            <a:r>
              <a:rPr lang="en-US" sz="1800" dirty="0"/>
              <a:t>Dioecious, so need a male and a female plant. </a:t>
            </a:r>
          </a:p>
        </p:txBody>
      </p:sp>
      <p:sp>
        <p:nvSpPr>
          <p:cNvPr id="1037" name="Oval 140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56C13DD-83FC-496F-909A-B312E53AE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33" r="3" b="7369"/>
          <a:stretch/>
        </p:blipFill>
        <p:spPr bwMode="auto"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E9AFE4-7440-4C78-A1D7-B476F08C5C62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" r="12102" b="4"/>
          <a:stretch/>
        </p:blipFill>
        <p:spPr bwMode="auto"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noFill/>
        </p:spPr>
      </p:pic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Lindera benzoin">
            <a:extLst>
              <a:ext uri="{FF2B5EF4-FFF2-40B4-BE49-F238E27FC236}">
                <a16:creationId xmlns:a16="http://schemas.microsoft.com/office/drawing/2014/main" id="{8493ACC6-0E58-4040-B63F-0B662B34B6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46" b="-1"/>
          <a:stretch/>
        </p:blipFill>
        <p:spPr bwMode="auto"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908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40C592-3A27-4463-BA35-CF1ABA915101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9"/>
          <a:stretch/>
        </p:blipFill>
        <p:spPr bwMode="auto"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  <a:noFill/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869278B-1EFA-484F-831E-B470A67EF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/>
          <a:stretch/>
        </p:blipFill>
        <p:spPr bwMode="auto">
          <a:xfrm>
            <a:off x="-1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Freeform: Shape 72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F7D0C4-FF00-4DBF-9C3C-07A2A6900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rmAutofit/>
          </a:bodyPr>
          <a:lstStyle/>
          <a:p>
            <a:r>
              <a:rPr lang="en-US" sz="2800"/>
              <a:t>Inkberry Holly – Ilex glabra</a:t>
            </a:r>
          </a:p>
        </p:txBody>
      </p:sp>
      <p:sp>
        <p:nvSpPr>
          <p:cNvPr id="2057" name="Content Placeholder 2053">
            <a:extLst>
              <a:ext uri="{FF2B5EF4-FFF2-40B4-BE49-F238E27FC236}">
                <a16:creationId xmlns:a16="http://schemas.microsoft.com/office/drawing/2014/main" id="{8044A7ED-3DB3-4C32-A192-9DF4295CB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Late season berries are an important food source for birds. </a:t>
            </a:r>
          </a:p>
          <a:p>
            <a:r>
              <a:rPr lang="en-US" sz="1800" dirty="0"/>
              <a:t>The flowers are an important nectar source for honey production</a:t>
            </a:r>
          </a:p>
          <a:p>
            <a:r>
              <a:rPr lang="en-US" sz="1800" dirty="0"/>
              <a:t>Dioecious, so need a male and a female plant. </a:t>
            </a:r>
          </a:p>
        </p:txBody>
      </p:sp>
    </p:spTree>
    <p:extLst>
      <p:ext uri="{BB962C8B-B14F-4D97-AF65-F5344CB8AC3E}">
        <p14:creationId xmlns:p14="http://schemas.microsoft.com/office/powerpoint/2010/main" val="4173156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3BAD28-93B0-42EC-8591-6950213C767D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r="3577"/>
          <a:stretch/>
        </p:blipFill>
        <p:spPr bwMode="auto">
          <a:xfrm>
            <a:off x="-16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8200" name="Rectangle 72">
            <a:extLst>
              <a:ext uri="{FF2B5EF4-FFF2-40B4-BE49-F238E27FC236}">
                <a16:creationId xmlns:a16="http://schemas.microsoft.com/office/drawing/2014/main" id="{89AC137A-F7D0-43CC-A46F-113F475E4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651" y="1435100"/>
            <a:ext cx="4700016" cy="3987800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 w="139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F7AD7D-23A7-4F9D-94D4-F376F91CC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276" y="1784857"/>
            <a:ext cx="3990624" cy="1057657"/>
          </a:xfrm>
        </p:spPr>
        <p:txBody>
          <a:bodyPr>
            <a:normAutofit/>
          </a:bodyPr>
          <a:lstStyle/>
          <a:p>
            <a:r>
              <a:rPr lang="en-US" sz="2500">
                <a:solidFill>
                  <a:schemeClr val="bg1"/>
                </a:solidFill>
              </a:rPr>
              <a:t>Smooth Witherod Viburnum - Viburnum nudum </a:t>
            </a:r>
          </a:p>
        </p:txBody>
      </p:sp>
      <p:sp>
        <p:nvSpPr>
          <p:cNvPr id="8201" name="Content Placeholder 8197">
            <a:extLst>
              <a:ext uri="{FF2B5EF4-FFF2-40B4-BE49-F238E27FC236}">
                <a16:creationId xmlns:a16="http://schemas.microsoft.com/office/drawing/2014/main" id="{2A27744C-8E37-4698-BA55-7A26A8CA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276" y="3021964"/>
            <a:ext cx="3990624" cy="208635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high wildlife value. </a:t>
            </a:r>
          </a:p>
          <a:p>
            <a:r>
              <a:rPr lang="en-US" sz="1800" dirty="0">
                <a:solidFill>
                  <a:schemeClr val="bg1"/>
                </a:solidFill>
              </a:rPr>
              <a:t>Many different species of birds feed on the fruit and the flowers are an important nectar source for butterflies and insects. </a:t>
            </a:r>
          </a:p>
          <a:p>
            <a:r>
              <a:rPr lang="en-US" sz="1800" dirty="0">
                <a:solidFill>
                  <a:schemeClr val="bg1"/>
                </a:solidFill>
              </a:rPr>
              <a:t>The fruit is also edible for humans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1601792-12B6-4CF8-AAA6-19D727653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" r="-3" b="-3"/>
          <a:stretch/>
        </p:blipFill>
        <p:spPr bwMode="auto">
          <a:xfrm>
            <a:off x="5790369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85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CF178C0-3F05-4A9A-A750-8DB272765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0" r="20403" b="-1"/>
          <a:stretch/>
        </p:blipFill>
        <p:spPr bwMode="auto"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095D52-930D-41D5-9A8B-7E187E709786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/>
          <a:stretch/>
        </p:blipFill>
        <p:spPr bwMode="auto">
          <a:xfrm>
            <a:off x="-1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3B412-ED54-4EC9-A9DE-B25BE7296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rmAutofit/>
          </a:bodyPr>
          <a:lstStyle/>
          <a:p>
            <a:r>
              <a:rPr lang="en-US" sz="2800"/>
              <a:t>Sweetspire – Itea virginica</a:t>
            </a:r>
          </a:p>
        </p:txBody>
      </p:sp>
      <p:sp>
        <p:nvSpPr>
          <p:cNvPr id="9222" name="Content Placeholder 9221">
            <a:extLst>
              <a:ext uri="{FF2B5EF4-FFF2-40B4-BE49-F238E27FC236}">
                <a16:creationId xmlns:a16="http://schemas.microsoft.com/office/drawing/2014/main" id="{1C8B1994-993C-45FD-926A-F62FC71BA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rmAutofit/>
          </a:bodyPr>
          <a:lstStyle/>
          <a:p>
            <a:r>
              <a:rPr lang="en-US" sz="1800"/>
              <a:t>Sweetspire creates good shelter for animals</a:t>
            </a:r>
          </a:p>
          <a:p>
            <a:r>
              <a:rPr lang="en-US" sz="1800"/>
              <a:t>a nectar source for insects and butterflies </a:t>
            </a:r>
          </a:p>
          <a:p>
            <a:r>
              <a:rPr lang="en-US" sz="1800"/>
              <a:t>birds eat the seeds</a:t>
            </a:r>
          </a:p>
        </p:txBody>
      </p:sp>
    </p:spTree>
    <p:extLst>
      <p:ext uri="{BB962C8B-B14F-4D97-AF65-F5344CB8AC3E}">
        <p14:creationId xmlns:p14="http://schemas.microsoft.com/office/powerpoint/2010/main" val="2369970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976A2D7-808E-458D-B774-A44525658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2" r="2239" b="2"/>
          <a:stretch/>
        </p:blipFill>
        <p:spPr bwMode="auto">
          <a:xfrm>
            <a:off x="4296867" y="5"/>
            <a:ext cx="4831627" cy="4520011"/>
          </a:xfrm>
          <a:custGeom>
            <a:avLst/>
            <a:gdLst>
              <a:gd name="connsiteX0" fmla="*/ 0 w 4831627"/>
              <a:gd name="connsiteY0" fmla="*/ 0 h 4520011"/>
              <a:gd name="connsiteX1" fmla="*/ 4831627 w 4831627"/>
              <a:gd name="connsiteY1" fmla="*/ 0 h 4520011"/>
              <a:gd name="connsiteX2" fmla="*/ 1416677 w 4831627"/>
              <a:gd name="connsiteY2" fmla="*/ 4520011 h 452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C8D4DF-05D5-456E-AAB3-3267B6062D80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" r="1396"/>
          <a:stretch/>
        </p:blipFill>
        <p:spPr bwMode="auto">
          <a:xfrm>
            <a:off x="4041994" y="-4"/>
            <a:ext cx="8139373" cy="6858000"/>
          </a:xfrm>
          <a:custGeom>
            <a:avLst/>
            <a:gdLst>
              <a:gd name="connsiteX0" fmla="*/ 5181344 w 8139373"/>
              <a:gd name="connsiteY0" fmla="*/ 0 h 6858000"/>
              <a:gd name="connsiteX1" fmla="*/ 8139373 w 8139373"/>
              <a:gd name="connsiteY1" fmla="*/ 0 h 6858000"/>
              <a:gd name="connsiteX2" fmla="*/ 8139373 w 8139373"/>
              <a:gd name="connsiteY2" fmla="*/ 6858000 h 6858000"/>
              <a:gd name="connsiteX3" fmla="*/ 0 w 81393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B23223-2FA1-44E8-AB6B-95ACB9B4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76489"/>
            <a:ext cx="3749061" cy="1508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405266"/>
                </a:solidFill>
              </a:rPr>
              <a:t>Black Chokeberry - Photinia melanocarpa</a:t>
            </a:r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F23457BD-288A-4C3B-A4BE-DB7689C6F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95618"/>
            <a:ext cx="3749061" cy="3005289"/>
          </a:xfrm>
        </p:spPr>
        <p:txBody>
          <a:bodyPr>
            <a:normAutofit/>
          </a:bodyPr>
          <a:lstStyle/>
          <a:p>
            <a:r>
              <a:rPr lang="en-US" sz="1800" dirty="0"/>
              <a:t>Purplish black, 1/3” - 1/2” late season fruits (September-November). </a:t>
            </a:r>
          </a:p>
          <a:p>
            <a:r>
              <a:rPr lang="en-US" sz="1800" dirty="0"/>
              <a:t>Edible berries will persist into the winter. </a:t>
            </a:r>
          </a:p>
          <a:p>
            <a:r>
              <a:rPr lang="en-US" sz="1800" dirty="0"/>
              <a:t>The berries are high in anthocyanins and antioxidants and have important nutritional value</a:t>
            </a:r>
          </a:p>
          <a:p>
            <a:r>
              <a:rPr lang="en-US" sz="1800" dirty="0"/>
              <a:t>Gorgeous spring flowering</a:t>
            </a:r>
          </a:p>
        </p:txBody>
      </p:sp>
    </p:spTree>
    <p:extLst>
      <p:ext uri="{BB962C8B-B14F-4D97-AF65-F5344CB8AC3E}">
        <p14:creationId xmlns:p14="http://schemas.microsoft.com/office/powerpoint/2010/main" val="248192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9387FC6E-8951-4B44-942B-CEB6682957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7" r="15916" b="-1"/>
          <a:stretch/>
        </p:blipFill>
        <p:spPr bwMode="auto"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1414A4-F69D-4341-A10E-E9078B703CA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/>
          <a:stretch/>
        </p:blipFill>
        <p:spPr bwMode="auto">
          <a:xfrm>
            <a:off x="-16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248" name="Freeform: Shape 138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785390-F06A-4003-88B5-EC72004F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rmAutofit/>
          </a:bodyPr>
          <a:lstStyle/>
          <a:p>
            <a:r>
              <a:rPr lang="en-US" sz="2800"/>
              <a:t>Winterberry Holly - Ilex verticillata</a:t>
            </a:r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DCAA75FF-F4EB-4A3E-B6FA-17D488E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rmAutofit fontScale="92500" lnSpcReduction="20000"/>
          </a:bodyPr>
          <a:lstStyle/>
          <a:p>
            <a:r>
              <a:rPr lang="en-US" sz="1500" dirty="0"/>
              <a:t>The fruit is favored by over 48 species of birds as well as many mammals. </a:t>
            </a:r>
          </a:p>
          <a:p>
            <a:r>
              <a:rPr lang="en-US" sz="1500" dirty="0"/>
              <a:t>Winterberry is a good nectar source and is a larval host for the Elf and Henrys Elfin Butterflies. </a:t>
            </a:r>
          </a:p>
          <a:p>
            <a:r>
              <a:rPr lang="en-US" sz="1500" dirty="0"/>
              <a:t>tough plant, high wildlife value, birds, butterflies</a:t>
            </a:r>
          </a:p>
          <a:p>
            <a:r>
              <a:rPr lang="en-US" sz="1500" dirty="0"/>
              <a:t>Provides food when there is little else</a:t>
            </a:r>
          </a:p>
          <a:p>
            <a:r>
              <a:rPr lang="en-US" sz="1600" dirty="0"/>
              <a:t>Dioecious, so need a male and a female plant. 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832418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8EAF3-2F9A-4CC4-A01B-4E31CF58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en-US" dirty="0"/>
              <a:t>Rhododendron 'PJM</a:t>
            </a:r>
          </a:p>
        </p:txBody>
      </p:sp>
      <p:sp>
        <p:nvSpPr>
          <p:cNvPr id="3080" name="Content Placeholder 3077">
            <a:extLst>
              <a:ext uri="{FF2B5EF4-FFF2-40B4-BE49-F238E27FC236}">
                <a16:creationId xmlns:a16="http://schemas.microsoft.com/office/drawing/2014/main" id="{3486F2B2-CE8A-462F-9D1B-E58DE4AF4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en-US" sz="1800" dirty="0"/>
              <a:t>Spring and fall blooming </a:t>
            </a:r>
          </a:p>
          <a:p>
            <a:r>
              <a:rPr lang="en-US" sz="1800" dirty="0"/>
              <a:t>flowering attracts pollinating insects and hummingbirds.</a:t>
            </a:r>
          </a:p>
        </p:txBody>
      </p:sp>
      <p:sp>
        <p:nvSpPr>
          <p:cNvPr id="3081" name="Freeform: Shape 72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PJM Rhododendron Landscape">
            <a:extLst>
              <a:ext uri="{FF2B5EF4-FFF2-40B4-BE49-F238E27FC236}">
                <a16:creationId xmlns:a16="http://schemas.microsoft.com/office/drawing/2014/main" id="{1D05E477-B043-4C1D-A5B7-211C08532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r="7647"/>
          <a:stretch/>
        </p:blipFill>
        <p:spPr bwMode="auto"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23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1CDA-2848-4A43-9FFB-71A73DAB0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en-US" dirty="0"/>
              <a:t>Canada anemone - Anemone canadensis</a:t>
            </a:r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461C0B47-1D3F-4272-8DE0-57328ACE1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A spreader that will fill in to crowd out weeds</a:t>
            </a:r>
          </a:p>
          <a:p>
            <a:r>
              <a:rPr lang="en-US" sz="1800" dirty="0"/>
              <a:t>Very site adaptable.  </a:t>
            </a:r>
          </a:p>
          <a:p>
            <a:r>
              <a:rPr lang="en-US" sz="1800" dirty="0"/>
              <a:t>Pollinated by many bees and flies. </a:t>
            </a:r>
          </a:p>
          <a:p>
            <a:r>
              <a:rPr lang="en-US" sz="1800" dirty="0"/>
              <a:t>Conspicuous white flowers.</a:t>
            </a:r>
          </a:p>
          <a:p>
            <a:r>
              <a:rPr lang="en-US" sz="1800" dirty="0"/>
              <a:t> 1 - 2’</a:t>
            </a:r>
          </a:p>
          <a:p>
            <a:r>
              <a:rPr lang="en-US" sz="1800" dirty="0"/>
              <a:t>Blooms May, June, &amp; July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B920E0-3576-4C56-83CF-D350743641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 r="8100"/>
          <a:stretch/>
        </p:blipFill>
        <p:spPr bwMode="auto"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511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9AF4-AD8D-4140-B43D-7DECE805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5006336" cy="1325563"/>
          </a:xfrm>
        </p:spPr>
        <p:txBody>
          <a:bodyPr>
            <a:normAutofit/>
          </a:bodyPr>
          <a:lstStyle/>
          <a:p>
            <a:r>
              <a:rPr lang="en-US" sz="3100" dirty="0"/>
              <a:t>Catmint – Nepeta </a:t>
            </a:r>
            <a:r>
              <a:rPr lang="en-US" sz="3100" cap="all" dirty="0"/>
              <a:t>X FAASSENII</a:t>
            </a:r>
            <a:br>
              <a:rPr lang="en-US" sz="3100" cap="all" dirty="0"/>
            </a:br>
            <a:r>
              <a:rPr lang="en-US" sz="3100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1671AF-EDA7-4272-B69F-8A248E9D0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5006336" cy="3181684"/>
          </a:xfrm>
        </p:spPr>
        <p:txBody>
          <a:bodyPr anchor="t">
            <a:normAutofit/>
          </a:bodyPr>
          <a:lstStyle/>
          <a:p>
            <a:r>
              <a:rPr lang="en-US" dirty="0"/>
              <a:t>Township favorite</a:t>
            </a:r>
          </a:p>
          <a:p>
            <a:r>
              <a:rPr lang="en-US" dirty="0"/>
              <a:t>Stalks of petite, purple-blue flowers attract a wide range of pollinators, including moths, bees, butterflies and hummingbirds.</a:t>
            </a:r>
          </a:p>
          <a:p>
            <a:r>
              <a:rPr lang="en-US" dirty="0"/>
              <a:t>Very long blooming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60D4F6-F6E3-4D29-A42C-5CACA8857F6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9"/>
          <a:stretch/>
        </p:blipFill>
        <p:spPr bwMode="auto"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236766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30EF410-3297-4483-B14F-F85203AF8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r="1047" b="-1"/>
          <a:stretch/>
        </p:blipFill>
        <p:spPr bwMode="auto">
          <a:xfrm>
            <a:off x="-16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Rectangle 73">
            <a:extLst>
              <a:ext uri="{FF2B5EF4-FFF2-40B4-BE49-F238E27FC236}">
                <a16:creationId xmlns:a16="http://schemas.microsoft.com/office/drawing/2014/main" id="{89AC137A-F7D0-43CC-A46F-113F475E4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651" y="1435100"/>
            <a:ext cx="4700016" cy="3987800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 w="139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0D00E-D9A2-41E8-86DD-B428C00B7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51" y="1784857"/>
            <a:ext cx="4700016" cy="1057657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Anise Hyssop - Agastache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foeniculum</a:t>
            </a:r>
            <a:br>
              <a:rPr lang="en-US" sz="900" dirty="0">
                <a:solidFill>
                  <a:schemeClr val="bg1"/>
                </a:solidFill>
              </a:rPr>
            </a:br>
            <a:br>
              <a:rPr lang="en-US" sz="900" dirty="0">
                <a:solidFill>
                  <a:schemeClr val="bg1"/>
                </a:solidFill>
              </a:rPr>
            </a:br>
            <a:endParaRPr lang="en-US" sz="9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273" name="Content Placeholder 11269">
            <a:extLst>
              <a:ext uri="{FF2B5EF4-FFF2-40B4-BE49-F238E27FC236}">
                <a16:creationId xmlns:a16="http://schemas.microsoft.com/office/drawing/2014/main" id="{E8663DEA-4B9C-4A1A-8280-22739A480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276" y="3021964"/>
            <a:ext cx="3990624" cy="208635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Loved by Pollinators, Butterflies, &amp; Hummingbirds, </a:t>
            </a:r>
          </a:p>
          <a:p>
            <a:r>
              <a:rPr lang="en-US" sz="1800" dirty="0">
                <a:solidFill>
                  <a:schemeClr val="bg1"/>
                </a:solidFill>
              </a:rPr>
              <a:t>Deer Resistant, </a:t>
            </a:r>
          </a:p>
          <a:p>
            <a:r>
              <a:rPr lang="en-US" sz="1800" dirty="0">
                <a:solidFill>
                  <a:schemeClr val="bg1"/>
                </a:solidFill>
              </a:rPr>
              <a:t>Host Plant</a:t>
            </a:r>
          </a:p>
          <a:p>
            <a:r>
              <a:rPr lang="en-US" sz="1800" dirty="0">
                <a:solidFill>
                  <a:schemeClr val="bg1"/>
                </a:solidFill>
              </a:rPr>
              <a:t>Long bloomer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844AB9-C3D0-45DE-B7C8-960CB4698ED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7" r="-1" b="10366"/>
          <a:stretch/>
        </p:blipFill>
        <p:spPr bwMode="auto">
          <a:xfrm>
            <a:off x="5790369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4152670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4C726-E005-4D26-A5B4-FEDBD930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>
            <a:normAutofit/>
          </a:bodyPr>
          <a:lstStyle/>
          <a:p>
            <a:r>
              <a:rPr lang="en-US"/>
              <a:t>Butterflyweed- Asclepias tuberosa</a:t>
            </a:r>
            <a:endParaRPr lang="en-US" dirty="0"/>
          </a:p>
        </p:txBody>
      </p:sp>
      <p:sp>
        <p:nvSpPr>
          <p:cNvPr id="12294" name="Content Placeholder 12293">
            <a:extLst>
              <a:ext uri="{FF2B5EF4-FFF2-40B4-BE49-F238E27FC236}">
                <a16:creationId xmlns:a16="http://schemas.microsoft.com/office/drawing/2014/main" id="{DDD1A373-7E5D-4310-9AB1-771AF11A5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r>
              <a:rPr lang="en-US" sz="1800" dirty="0"/>
              <a:t>attracts hoards of butterflies. </a:t>
            </a:r>
          </a:p>
          <a:p>
            <a:r>
              <a:rPr lang="en-US" sz="1800" dirty="0"/>
              <a:t>It is a larval host for the Monarch, Grey Hairstreak and Queens butterflies. </a:t>
            </a:r>
          </a:p>
          <a:p>
            <a:r>
              <a:rPr lang="en-US" sz="1800" dirty="0"/>
              <a:t>It is an important nectar source for many insects.</a:t>
            </a:r>
          </a:p>
        </p:txBody>
      </p:sp>
      <p:sp>
        <p:nvSpPr>
          <p:cNvPr id="12292" name="Freeform: Shape 72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49981-98FF-4D12-907D-3276CBE2EEB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6"/>
          <a:stretch/>
        </p:blipFill>
        <p:spPr bwMode="auto"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293" name="Freeform: Shape 74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234EC818-5020-48BB-B743-0519A01B0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3" r="-1" b="35692"/>
          <a:stretch/>
        </p:blipFill>
        <p:spPr bwMode="auto"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853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4CFFFF-B6BA-4AF2-A45B-EB06123DC3F7}"/>
              </a:ext>
            </a:extLst>
          </p:cNvPr>
          <p:cNvPicPr>
            <a:picLocks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4" b="14762"/>
          <a:stretch/>
        </p:blipFill>
        <p:spPr bwMode="auto">
          <a:xfrm>
            <a:off x="-7" y="-8"/>
            <a:ext cx="12192000" cy="685595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726-E005-4D26-A5B4-FEDBD930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>
            <a:normAutofit/>
          </a:bodyPr>
          <a:lstStyle/>
          <a:p>
            <a:r>
              <a:rPr lang="en-US" sz="4100"/>
              <a:t>Black-eyed Susan - </a:t>
            </a:r>
            <a:r>
              <a:rPr lang="en-US" sz="4100" err="1"/>
              <a:t>Rudbeckia</a:t>
            </a:r>
            <a:r>
              <a:rPr lang="en-US" sz="4100"/>
              <a:t> </a:t>
            </a:r>
            <a:r>
              <a:rPr lang="en-US" sz="4100" err="1"/>
              <a:t>fulgida</a:t>
            </a:r>
            <a:r>
              <a:rPr lang="en-US" sz="4100"/>
              <a:t> var </a:t>
            </a:r>
            <a:r>
              <a:rPr lang="en-US" sz="4100" err="1"/>
              <a:t>deamii</a:t>
            </a:r>
            <a:endParaRPr lang="en-US" sz="4100"/>
          </a:p>
        </p:txBody>
      </p:sp>
      <p:sp>
        <p:nvSpPr>
          <p:cNvPr id="13320" name="Content Placeholder 13319">
            <a:extLst>
              <a:ext uri="{FF2B5EF4-FFF2-40B4-BE49-F238E27FC236}">
                <a16:creationId xmlns:a16="http://schemas.microsoft.com/office/drawing/2014/main" id="{C5C1BB3C-4F6F-4E2F-B6D7-F65737036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Important wildlife plants. T</a:t>
            </a:r>
          </a:p>
          <a:p>
            <a:r>
              <a:rPr lang="en-US" sz="1800" dirty="0"/>
              <a:t>They are an important nectar source for many pollinators. </a:t>
            </a:r>
          </a:p>
          <a:p>
            <a:r>
              <a:rPr lang="en-US" sz="1800"/>
              <a:t>Rudbeckia</a:t>
            </a:r>
            <a:r>
              <a:rPr lang="en-US" sz="1800" dirty="0"/>
              <a:t> are a larval host to 16 species of butterflies and moths. </a:t>
            </a:r>
          </a:p>
          <a:p>
            <a:r>
              <a:rPr lang="en-US" sz="1800" dirty="0"/>
              <a:t>Many species of birds feed on the </a:t>
            </a:r>
            <a:r>
              <a:rPr lang="en-US" sz="1800"/>
              <a:t>seedheads</a:t>
            </a:r>
            <a:r>
              <a:rPr lang="en-US" sz="1800" dirty="0"/>
              <a:t> </a:t>
            </a:r>
            <a:r>
              <a:rPr lang="en-US" sz="1800"/>
              <a:t>thoughout</a:t>
            </a:r>
            <a:r>
              <a:rPr lang="en-US" sz="1800" dirty="0"/>
              <a:t> the fall and winter. </a:t>
            </a:r>
          </a:p>
          <a:p>
            <a:r>
              <a:rPr lang="en-US" sz="1800" dirty="0"/>
              <a:t>Deer don’t normally eat the Orange Coneflower</a:t>
            </a: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86B8807B-7828-4E42-86D6-939A5397D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-2055"/>
            <a:ext cx="4666892" cy="3481643"/>
          </a:xfrm>
          <a:custGeom>
            <a:avLst/>
            <a:gdLst>
              <a:gd name="connsiteX0" fmla="*/ 144173 w 4666892"/>
              <a:gd name="connsiteY0" fmla="*/ 0 h 3481643"/>
              <a:gd name="connsiteX1" fmla="*/ 4666892 w 4666892"/>
              <a:gd name="connsiteY1" fmla="*/ 0 h 3481643"/>
              <a:gd name="connsiteX2" fmla="*/ 4666892 w 4666892"/>
              <a:gd name="connsiteY2" fmla="*/ 2512390 h 3481643"/>
              <a:gd name="connsiteX3" fmla="*/ 4657487 w 4666892"/>
              <a:gd name="connsiteY3" fmla="*/ 2524968 h 3481643"/>
              <a:gd name="connsiteX4" fmla="*/ 2628900 w 4666892"/>
              <a:gd name="connsiteY4" fmla="*/ 3481643 h 3481643"/>
              <a:gd name="connsiteX5" fmla="*/ 0 w 4666892"/>
              <a:gd name="connsiteY5" fmla="*/ 852743 h 3481643"/>
              <a:gd name="connsiteX6" fmla="*/ 118190 w 4666892"/>
              <a:gd name="connsiteY6" fmla="*/ 70989 h 348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481643">
                <a:moveTo>
                  <a:pt x="144173" y="0"/>
                </a:moveTo>
                <a:lnTo>
                  <a:pt x="4666892" y="0"/>
                </a:lnTo>
                <a:lnTo>
                  <a:pt x="4666892" y="2512390"/>
                </a:lnTo>
                <a:lnTo>
                  <a:pt x="4657487" y="2524968"/>
                </a:lnTo>
                <a:cubicBezTo>
                  <a:pt x="4175308" y="3109233"/>
                  <a:pt x="3445594" y="3481643"/>
                  <a:pt x="2628900" y="3481643"/>
                </a:cubicBezTo>
                <a:cubicBezTo>
                  <a:pt x="1176999" y="3481643"/>
                  <a:pt x="0" y="2304644"/>
                  <a:pt x="0" y="852743"/>
                </a:cubicBezTo>
                <a:cubicBezTo>
                  <a:pt x="0" y="580512"/>
                  <a:pt x="41379" y="317945"/>
                  <a:pt x="118190" y="70989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6" name="Picture 4" descr="close-up of the lovely dead head of a Black-eyed Susan flower">
            <a:extLst>
              <a:ext uri="{FF2B5EF4-FFF2-40B4-BE49-F238E27FC236}">
                <a16:creationId xmlns:a16="http://schemas.microsoft.com/office/drawing/2014/main" id="{F9ACAC98-5432-4313-B63D-DEAF9EBE6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" r="7746" b="1"/>
          <a:stretch/>
        </p:blipFill>
        <p:spPr bwMode="auto">
          <a:xfrm>
            <a:off x="7689829" y="-2055"/>
            <a:ext cx="4502173" cy="3316924"/>
          </a:xfrm>
          <a:custGeom>
            <a:avLst/>
            <a:gdLst>
              <a:gd name="connsiteX0" fmla="*/ 154695 w 4502173"/>
              <a:gd name="connsiteY0" fmla="*/ 0 h 3316924"/>
              <a:gd name="connsiteX1" fmla="*/ 4502173 w 4502173"/>
              <a:gd name="connsiteY1" fmla="*/ 0 h 3316924"/>
              <a:gd name="connsiteX2" fmla="*/ 4502173 w 4502173"/>
              <a:gd name="connsiteY2" fmla="*/ 2237639 h 3316924"/>
              <a:gd name="connsiteX3" fmla="*/ 4365663 w 4502173"/>
              <a:gd name="connsiteY3" fmla="*/ 2420191 h 3316924"/>
              <a:gd name="connsiteX4" fmla="*/ 2464181 w 4502173"/>
              <a:gd name="connsiteY4" fmla="*/ 3316924 h 3316924"/>
              <a:gd name="connsiteX5" fmla="*/ 0 w 4502173"/>
              <a:gd name="connsiteY5" fmla="*/ 852743 h 3316924"/>
              <a:gd name="connsiteX6" fmla="*/ 110786 w 4502173"/>
              <a:gd name="connsiteY6" fmla="*/ 119971 h 331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316924">
                <a:moveTo>
                  <a:pt x="154695" y="0"/>
                </a:moveTo>
                <a:lnTo>
                  <a:pt x="4502173" y="0"/>
                </a:lnTo>
                <a:lnTo>
                  <a:pt x="4502173" y="2237639"/>
                </a:lnTo>
                <a:lnTo>
                  <a:pt x="4365663" y="2420191"/>
                </a:lnTo>
                <a:cubicBezTo>
                  <a:pt x="3913696" y="2967849"/>
                  <a:pt x="3229704" y="3316924"/>
                  <a:pt x="2464181" y="3316924"/>
                </a:cubicBezTo>
                <a:cubicBezTo>
                  <a:pt x="1103251" y="3316924"/>
                  <a:pt x="0" y="2213673"/>
                  <a:pt x="0" y="852743"/>
                </a:cubicBezTo>
                <a:cubicBezTo>
                  <a:pt x="0" y="597569"/>
                  <a:pt x="38787" y="351454"/>
                  <a:pt x="110786" y="1199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4" name="Picture 2" descr="dead dry heads of Black-eyed Susan flowers">
            <a:extLst>
              <a:ext uri="{FF2B5EF4-FFF2-40B4-BE49-F238E27FC236}">
                <a16:creationId xmlns:a16="http://schemas.microsoft.com/office/drawing/2014/main" id="{56964BEF-56FE-484E-8B7C-217F63A12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1" r="10129" b="-5"/>
          <a:stretch/>
        </p:blipFill>
        <p:spPr bwMode="auto">
          <a:xfrm>
            <a:off x="8768834" y="4082148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209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neflowers are great addition to any garden.">
            <a:extLst>
              <a:ext uri="{FF2B5EF4-FFF2-40B4-BE49-F238E27FC236}">
                <a16:creationId xmlns:a16="http://schemas.microsoft.com/office/drawing/2014/main" id="{DB1EF1AF-D4F4-4974-87BE-C8563983E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"/>
          <a:stretch/>
        </p:blipFill>
        <p:spPr bwMode="auto">
          <a:xfrm>
            <a:off x="-7" y="-8"/>
            <a:ext cx="12192000" cy="68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4C726-E005-4D26-A5B4-FEDBD930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>
            <a:normAutofit/>
          </a:bodyPr>
          <a:lstStyle/>
          <a:p>
            <a:r>
              <a:rPr lang="en-US" dirty="0"/>
              <a:t>Purple Coneflowers - Echinacea </a:t>
            </a:r>
            <a:r>
              <a:rPr lang="en-US" dirty="0" err="1"/>
              <a:t>purpurea</a:t>
            </a:r>
            <a:endParaRPr lang="en-US" dirty="0"/>
          </a:p>
        </p:txBody>
      </p:sp>
      <p:sp>
        <p:nvSpPr>
          <p:cNvPr id="14342" name="Content Placeholder 14341">
            <a:extLst>
              <a:ext uri="{FF2B5EF4-FFF2-40B4-BE49-F238E27FC236}">
                <a16:creationId xmlns:a16="http://schemas.microsoft.com/office/drawing/2014/main" id="{583AC9C7-03C2-4081-BA7D-B8460B28C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r>
              <a:rPr lang="en-US" sz="3200" dirty="0"/>
              <a:t>High Wildlife Value for:</a:t>
            </a:r>
          </a:p>
          <a:p>
            <a:pPr lvl="1"/>
            <a:r>
              <a:rPr lang="en-US" dirty="0"/>
              <a:t>Beneficial Insects, Butterflies , Songbirds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6B8807B-7828-4E42-86D6-939A5397D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-2055"/>
            <a:ext cx="4666892" cy="3481643"/>
          </a:xfrm>
          <a:custGeom>
            <a:avLst/>
            <a:gdLst>
              <a:gd name="connsiteX0" fmla="*/ 144173 w 4666892"/>
              <a:gd name="connsiteY0" fmla="*/ 0 h 3481643"/>
              <a:gd name="connsiteX1" fmla="*/ 4666892 w 4666892"/>
              <a:gd name="connsiteY1" fmla="*/ 0 h 3481643"/>
              <a:gd name="connsiteX2" fmla="*/ 4666892 w 4666892"/>
              <a:gd name="connsiteY2" fmla="*/ 2512390 h 3481643"/>
              <a:gd name="connsiteX3" fmla="*/ 4657487 w 4666892"/>
              <a:gd name="connsiteY3" fmla="*/ 2524968 h 3481643"/>
              <a:gd name="connsiteX4" fmla="*/ 2628900 w 4666892"/>
              <a:gd name="connsiteY4" fmla="*/ 3481643 h 3481643"/>
              <a:gd name="connsiteX5" fmla="*/ 0 w 4666892"/>
              <a:gd name="connsiteY5" fmla="*/ 852743 h 3481643"/>
              <a:gd name="connsiteX6" fmla="*/ 118190 w 4666892"/>
              <a:gd name="connsiteY6" fmla="*/ 70989 h 348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481643">
                <a:moveTo>
                  <a:pt x="144173" y="0"/>
                </a:moveTo>
                <a:lnTo>
                  <a:pt x="4666892" y="0"/>
                </a:lnTo>
                <a:lnTo>
                  <a:pt x="4666892" y="2512390"/>
                </a:lnTo>
                <a:lnTo>
                  <a:pt x="4657487" y="2524968"/>
                </a:lnTo>
                <a:cubicBezTo>
                  <a:pt x="4175308" y="3109233"/>
                  <a:pt x="3445594" y="3481643"/>
                  <a:pt x="2628900" y="3481643"/>
                </a:cubicBezTo>
                <a:cubicBezTo>
                  <a:pt x="1176999" y="3481643"/>
                  <a:pt x="0" y="2304644"/>
                  <a:pt x="0" y="852743"/>
                </a:cubicBezTo>
                <a:cubicBezTo>
                  <a:pt x="0" y="580512"/>
                  <a:pt x="41379" y="317945"/>
                  <a:pt x="118190" y="70989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ack and yellow bird on a branch&#10;&#10;Description automatically generated">
            <a:extLst>
              <a:ext uri="{FF2B5EF4-FFF2-40B4-BE49-F238E27FC236}">
                <a16:creationId xmlns:a16="http://schemas.microsoft.com/office/drawing/2014/main" id="{918745FD-B168-46B2-AD31-B51E43B97E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" r="-2" b="-2"/>
          <a:stretch/>
        </p:blipFill>
        <p:spPr>
          <a:xfrm>
            <a:off x="7689829" y="-2055"/>
            <a:ext cx="4502173" cy="3316924"/>
          </a:xfrm>
          <a:custGeom>
            <a:avLst/>
            <a:gdLst>
              <a:gd name="connsiteX0" fmla="*/ 154695 w 4502173"/>
              <a:gd name="connsiteY0" fmla="*/ 0 h 3316924"/>
              <a:gd name="connsiteX1" fmla="*/ 4502173 w 4502173"/>
              <a:gd name="connsiteY1" fmla="*/ 0 h 3316924"/>
              <a:gd name="connsiteX2" fmla="*/ 4502173 w 4502173"/>
              <a:gd name="connsiteY2" fmla="*/ 2237639 h 3316924"/>
              <a:gd name="connsiteX3" fmla="*/ 4365663 w 4502173"/>
              <a:gd name="connsiteY3" fmla="*/ 2420191 h 3316924"/>
              <a:gd name="connsiteX4" fmla="*/ 2464181 w 4502173"/>
              <a:gd name="connsiteY4" fmla="*/ 3316924 h 3316924"/>
              <a:gd name="connsiteX5" fmla="*/ 0 w 4502173"/>
              <a:gd name="connsiteY5" fmla="*/ 852743 h 3316924"/>
              <a:gd name="connsiteX6" fmla="*/ 110786 w 4502173"/>
              <a:gd name="connsiteY6" fmla="*/ 119971 h 331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316924">
                <a:moveTo>
                  <a:pt x="154695" y="0"/>
                </a:moveTo>
                <a:lnTo>
                  <a:pt x="4502173" y="0"/>
                </a:lnTo>
                <a:lnTo>
                  <a:pt x="4502173" y="2237639"/>
                </a:lnTo>
                <a:lnTo>
                  <a:pt x="4365663" y="2420191"/>
                </a:lnTo>
                <a:cubicBezTo>
                  <a:pt x="3913696" y="2967849"/>
                  <a:pt x="3229704" y="3316924"/>
                  <a:pt x="2464181" y="3316924"/>
                </a:cubicBezTo>
                <a:cubicBezTo>
                  <a:pt x="1103251" y="3316924"/>
                  <a:pt x="0" y="2213673"/>
                  <a:pt x="0" y="852743"/>
                </a:cubicBezTo>
                <a:cubicBezTo>
                  <a:pt x="0" y="597569"/>
                  <a:pt x="38787" y="351454"/>
                  <a:pt x="110786" y="119971"/>
                </a:cubicBezTo>
                <a:close/>
              </a:path>
            </a:pathLst>
          </a:cu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29E290-7838-44DA-8634-8A7309082D13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" r="7454" b="1"/>
          <a:stretch/>
        </p:blipFill>
        <p:spPr bwMode="auto">
          <a:xfrm>
            <a:off x="8768834" y="4082148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175308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90102C-CF47-47E6-996B-2FA4869ABD9C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1852" b="11539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</p:spPr>
      </p:pic>
      <p:sp>
        <p:nvSpPr>
          <p:cNvPr id="22" name="Freeform: Shape 17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19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4C726-E005-4D26-A5B4-FEDBD930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031" y="632990"/>
            <a:ext cx="4062643" cy="1043409"/>
          </a:xfrm>
        </p:spPr>
        <p:txBody>
          <a:bodyPr>
            <a:normAutofit/>
          </a:bodyPr>
          <a:lstStyle/>
          <a:p>
            <a:r>
              <a:rPr lang="en-US" sz="3300"/>
              <a:t>New England Aster - Aster novae angliae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20C11F-B759-49D5-ABF9-5C9FC00B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1031" y="1774372"/>
            <a:ext cx="4062642" cy="2754086"/>
          </a:xfrm>
        </p:spPr>
        <p:txBody>
          <a:bodyPr anchor="t">
            <a:normAutofit/>
          </a:bodyPr>
          <a:lstStyle/>
          <a:p>
            <a:r>
              <a:rPr lang="en-US" sz="1800" dirty="0"/>
              <a:t>very important nectar source for pollinators and butterflies, especially the migrating Monarch.  </a:t>
            </a:r>
          </a:p>
          <a:p>
            <a:r>
              <a:rPr lang="en-US" sz="1800" dirty="0"/>
              <a:t>Asters are a larval source for over 100 moths and butterflies including the Pearl Crescent and Checkerspot.</a:t>
            </a:r>
          </a:p>
        </p:txBody>
      </p:sp>
    </p:spTree>
    <p:extLst>
      <p:ext uri="{BB962C8B-B14F-4D97-AF65-F5344CB8AC3E}">
        <p14:creationId xmlns:p14="http://schemas.microsoft.com/office/powerpoint/2010/main" val="2216652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E3D612-EA68-4BAF-A9B3-F8D2B8FCB31E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r="18713"/>
          <a:stretch/>
        </p:blipFill>
        <p:spPr bwMode="auto">
          <a:xfrm>
            <a:off x="3306519" y="1587"/>
            <a:ext cx="4846882" cy="6856413"/>
          </a:xfrm>
          <a:custGeom>
            <a:avLst/>
            <a:gdLst>
              <a:gd name="connsiteX0" fmla="*/ 121782 w 5110407"/>
              <a:gd name="connsiteY0" fmla="*/ 0 h 6856413"/>
              <a:gd name="connsiteX1" fmla="*/ 4731440 w 5110407"/>
              <a:gd name="connsiteY1" fmla="*/ 0 h 6856413"/>
              <a:gd name="connsiteX2" fmla="*/ 4775629 w 5110407"/>
              <a:gd name="connsiteY2" fmla="*/ 179775 h 6856413"/>
              <a:gd name="connsiteX3" fmla="*/ 5084710 w 5110407"/>
              <a:gd name="connsiteY3" fmla="*/ 4108260 h 6856413"/>
              <a:gd name="connsiteX4" fmla="*/ 4768709 w 5110407"/>
              <a:gd name="connsiteY4" fmla="*/ 6381464 h 6856413"/>
              <a:gd name="connsiteX5" fmla="*/ 4653290 w 5110407"/>
              <a:gd name="connsiteY5" fmla="*/ 6856413 h 6856413"/>
              <a:gd name="connsiteX6" fmla="*/ 0 w 5110407"/>
              <a:gd name="connsiteY6" fmla="*/ 6856413 h 6856413"/>
              <a:gd name="connsiteX7" fmla="*/ 21062 w 5110407"/>
              <a:gd name="connsiteY7" fmla="*/ 6803488 h 6856413"/>
              <a:gd name="connsiteX8" fmla="*/ 636462 w 5110407"/>
              <a:gd name="connsiteY8" fmla="*/ 3844830 h 6856413"/>
              <a:gd name="connsiteX9" fmla="*/ 203879 w 5110407"/>
              <a:gd name="connsiteY9" fmla="*/ 236924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1F47ED-40E9-4BF5-ABA0-D0C9D1E3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</p:spPr>
        <p:txBody>
          <a:bodyPr>
            <a:normAutofit/>
          </a:bodyPr>
          <a:lstStyle/>
          <a:p>
            <a:r>
              <a:rPr lang="en-US" sz="3600"/>
              <a:t>Goldenrod - Solidago sphaecelata 'Golden Fleece'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A451A6F-3881-4F7A-8250-63BC8DD81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6925" y="485774"/>
            <a:ext cx="3292475" cy="57197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/>
              <a:t>Very high wildlife value. </a:t>
            </a:r>
          </a:p>
          <a:p>
            <a:r>
              <a:rPr lang="en-US" sz="1800"/>
              <a:t>They are an important food source for countless pollinators including the migrating Monarchs. </a:t>
            </a:r>
          </a:p>
          <a:p>
            <a:r>
              <a:rPr lang="en-US" sz="1800"/>
              <a:t>Solidago species are a larval host for 115 species of butterflies and moths.</a:t>
            </a:r>
          </a:p>
          <a:p>
            <a:r>
              <a:rPr lang="en-US" sz="1800"/>
              <a:t>Provide food at an important time of year.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1108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ittle Bluestem Standing Ovation, red fall color">
            <a:extLst>
              <a:ext uri="{FF2B5EF4-FFF2-40B4-BE49-F238E27FC236}">
                <a16:creationId xmlns:a16="http://schemas.microsoft.com/office/drawing/2014/main" id="{CAB39FD6-0FCF-4B48-B7A0-9127CC2CDC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0" r="-1" b="-1"/>
          <a:stretch/>
        </p:blipFill>
        <p:spPr bwMode="auto">
          <a:xfrm>
            <a:off x="4296867" y="5"/>
            <a:ext cx="4831627" cy="4520011"/>
          </a:xfrm>
          <a:custGeom>
            <a:avLst/>
            <a:gdLst>
              <a:gd name="connsiteX0" fmla="*/ 0 w 4831627"/>
              <a:gd name="connsiteY0" fmla="*/ 0 h 4520011"/>
              <a:gd name="connsiteX1" fmla="*/ 4831627 w 4831627"/>
              <a:gd name="connsiteY1" fmla="*/ 0 h 4520011"/>
              <a:gd name="connsiteX2" fmla="*/ 1416677 w 4831627"/>
              <a:gd name="connsiteY2" fmla="*/ 4520011 h 452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AF7E92-530D-4619-9EE4-29EEEE73DC3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r="4012" b="2"/>
          <a:stretch/>
        </p:blipFill>
        <p:spPr bwMode="auto">
          <a:xfrm>
            <a:off x="4041994" y="-4"/>
            <a:ext cx="8139373" cy="6858000"/>
          </a:xfrm>
          <a:custGeom>
            <a:avLst/>
            <a:gdLst>
              <a:gd name="connsiteX0" fmla="*/ 5181344 w 8139373"/>
              <a:gd name="connsiteY0" fmla="*/ 0 h 6858000"/>
              <a:gd name="connsiteX1" fmla="*/ 8139373 w 8139373"/>
              <a:gd name="connsiteY1" fmla="*/ 0 h 6858000"/>
              <a:gd name="connsiteX2" fmla="*/ 8139373 w 8139373"/>
              <a:gd name="connsiteY2" fmla="*/ 6858000 h 6858000"/>
              <a:gd name="connsiteX3" fmla="*/ 0 w 81393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4EC693-B1CA-484D-A4E9-D00D9E29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76489"/>
            <a:ext cx="3749061" cy="1508469"/>
          </a:xfrm>
        </p:spPr>
        <p:txBody>
          <a:bodyPr anchor="ctr">
            <a:normAutofit/>
          </a:bodyPr>
          <a:lstStyle/>
          <a:p>
            <a:r>
              <a:rPr lang="en-US" sz="2700">
                <a:solidFill>
                  <a:srgbClr val="564C3F"/>
                </a:solidFill>
              </a:rPr>
              <a:t>Little Bluestem - Schizachyrium scoparium 'Standing Ovation'</a:t>
            </a:r>
          </a:p>
        </p:txBody>
      </p:sp>
      <p:sp>
        <p:nvSpPr>
          <p:cNvPr id="6152" name="Isosceles Triangle 138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9DCAA23C-9DA0-4192-BCFB-2F99C33C0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95618"/>
            <a:ext cx="3749061" cy="3005289"/>
          </a:xfrm>
        </p:spPr>
        <p:txBody>
          <a:bodyPr>
            <a:normAutofit/>
          </a:bodyPr>
          <a:lstStyle/>
          <a:p>
            <a:r>
              <a:rPr lang="en-US" sz="1800"/>
              <a:t>attracts butterflies and songbirds and provides cover for ground birds and small mammals. </a:t>
            </a:r>
          </a:p>
          <a:p>
            <a:r>
              <a:rPr lang="en-US" sz="1800"/>
              <a:t>Little Bluestem is a larval host for the Ottoe Skipper, Indian Skipper, Crossline Skipper, Dusted Skipper, Dixie Skipper and Cobweb Butterfly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8937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D5D6819-D7F4-4629-A8A1-BB61ED6C8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9" r="-2" b="33977"/>
          <a:stretch/>
        </p:blipFill>
        <p:spPr bwMode="auto">
          <a:xfrm>
            <a:off x="-16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9AC137A-F7D0-43CC-A46F-113F475E4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651" y="1435100"/>
            <a:ext cx="4700016" cy="3987800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 w="139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ECC320-5380-4563-AED2-6ED51BB2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276" y="1784857"/>
            <a:ext cx="3990624" cy="1057657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bg1"/>
                </a:solidFill>
              </a:rPr>
              <a:t>Pink Muhly Grass - Muhlenbergia capillaris</a:t>
            </a:r>
          </a:p>
        </p:txBody>
      </p:sp>
      <p:sp>
        <p:nvSpPr>
          <p:cNvPr id="5128" name="Content Placeholder 5127">
            <a:extLst>
              <a:ext uri="{FF2B5EF4-FFF2-40B4-BE49-F238E27FC236}">
                <a16:creationId xmlns:a16="http://schemas.microsoft.com/office/drawing/2014/main" id="{429DED4E-F82A-4547-99DF-62FC253CA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276" y="3021964"/>
            <a:ext cx="3990624" cy="208635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Attracts beneficial insects such as ladybugs.  </a:t>
            </a:r>
          </a:p>
          <a:p>
            <a:r>
              <a:rPr lang="en-US" sz="1800" dirty="0">
                <a:solidFill>
                  <a:schemeClr val="bg1"/>
                </a:solidFill>
              </a:rPr>
              <a:t>Clumping habit excellent for wildlife cover. </a:t>
            </a:r>
          </a:p>
          <a:p>
            <a:r>
              <a:rPr lang="en-US" sz="1800" dirty="0">
                <a:solidFill>
                  <a:schemeClr val="bg1"/>
                </a:solidFill>
              </a:rPr>
              <a:t>Seed plumes are good food sources for birds.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7C1950C8-A4AD-4A65-A5A1-3E9FE0DC1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r="1" b="19671"/>
          <a:stretch/>
        </p:blipFill>
        <p:spPr bwMode="auto">
          <a:xfrm>
            <a:off x="5790369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524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ase filled with flowers sitting on top of a grass covered field&#10;&#10;Description automatically generated">
            <a:extLst>
              <a:ext uri="{FF2B5EF4-FFF2-40B4-BE49-F238E27FC236}">
                <a16:creationId xmlns:a16="http://schemas.microsoft.com/office/drawing/2014/main" id="{5850A089-6164-4F35-BCF7-0E18C92955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9" r="9091" b="591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6B620-1236-4E4B-AC40-1F6E2124A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>
            <a:normAutofit/>
          </a:bodyPr>
          <a:lstStyle/>
          <a:p>
            <a:r>
              <a:rPr lang="en-US" sz="3600"/>
              <a:t>Contact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AEA4E-0BA1-490E-849F-A3B6798B0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42" y="1774372"/>
            <a:ext cx="4062642" cy="27540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Joanne Mullowney, Chair of the Ewing Green Team and member of the Environmental Commission</a:t>
            </a:r>
          </a:p>
          <a:p>
            <a:pPr marL="0" indent="0">
              <a:buNone/>
            </a:pPr>
            <a:r>
              <a:rPr lang="en-US" sz="1800">
                <a:hlinkClick r:id="rId3"/>
              </a:rPr>
              <a:t>ewinggreenteam</a:t>
            </a:r>
            <a:r>
              <a:rPr lang="en-US" sz="1800">
                <a:hlinkClick r:id="rId3"/>
              </a:rPr>
              <a:t>@</a:t>
            </a:r>
            <a:r>
              <a:rPr lang="en-US" sz="1800" dirty="0">
                <a:hlinkClick r:id="rId3"/>
              </a:rPr>
              <a:t>gmail.com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70408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717</Words>
  <Application>Microsoft Office PowerPoint</Application>
  <PresentationFormat>Widescreen</PresentationFormat>
  <Paragraphs>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2019 Pollinator Garden Project</vt:lpstr>
      <vt:lpstr>About This Project</vt:lpstr>
      <vt:lpstr>Why bother?</vt:lpstr>
      <vt:lpstr>PowerPoint Presentation</vt:lpstr>
      <vt:lpstr>Lindera Benzoin - Spicebush</vt:lpstr>
      <vt:lpstr>Inkberry Holly – Ilex glabra</vt:lpstr>
      <vt:lpstr>Smooth Witherod Viburnum - Viburnum nudum </vt:lpstr>
      <vt:lpstr>Sweetspire – Itea virginica</vt:lpstr>
      <vt:lpstr>Black Chokeberry - Photinia melanocarpa</vt:lpstr>
      <vt:lpstr>Winterberry Holly - Ilex verticillata</vt:lpstr>
      <vt:lpstr>Rhododendron 'PJM</vt:lpstr>
      <vt:lpstr>Canada anemone - Anemone canadensis</vt:lpstr>
      <vt:lpstr>Catmint – Nepeta X FAASSENII  </vt:lpstr>
      <vt:lpstr>Anise Hyssop - Agastache foeniculum  </vt:lpstr>
      <vt:lpstr>Butterflyweed- Asclepias tuberosa</vt:lpstr>
      <vt:lpstr>Black-eyed Susan - Rudbeckia fulgida var deamii</vt:lpstr>
      <vt:lpstr>Purple Coneflowers - Echinacea purpurea</vt:lpstr>
      <vt:lpstr>New England Aster - Aster novae angliae</vt:lpstr>
      <vt:lpstr>Goldenrod - Solidago sphaecelata 'Golden Fleece'</vt:lpstr>
      <vt:lpstr>Little Bluestem - Schizachyrium scoparium 'Standing Ovation'</vt:lpstr>
      <vt:lpstr>Pink Muhly Grass - Muhlenbergia capillaris</vt:lpstr>
      <vt:lpstr>Contact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Pollinator Garden Project</dc:title>
  <dc:creator>Joanne Mullowney</dc:creator>
  <cp:lastModifiedBy>Joanne Mullowney</cp:lastModifiedBy>
  <cp:revision>1</cp:revision>
  <dcterms:created xsi:type="dcterms:W3CDTF">2019-09-29T11:50:20Z</dcterms:created>
  <dcterms:modified xsi:type="dcterms:W3CDTF">2019-09-29T12:03:57Z</dcterms:modified>
</cp:coreProperties>
</file>